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72" d="100"/>
          <a:sy n="72" d="100"/>
        </p:scale>
        <p:origin x="1626" y="84"/>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5/29/2024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5/29/2024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5/29/2024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5/29/2024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5/29/2024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5/29/2024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5/29/2024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11" Type="http://schemas.openxmlformats.org/officeDocument/2006/relationships/image" Target="../media/image10.jpeg"/><Relationship Id="rId5" Type="http://schemas.openxmlformats.org/officeDocument/2006/relationships/image" Target="../media/image4.jpg"/><Relationship Id="rId10" Type="http://schemas.openxmlformats.org/officeDocument/2006/relationships/image" Target="../media/image9.jpg"/><Relationship Id="rId4" Type="http://schemas.openxmlformats.org/officeDocument/2006/relationships/image" Target="../media/image3.jpg"/><Relationship Id="rId9" Type="http://schemas.openxmlformats.org/officeDocument/2006/relationships/image" Target="../media/image8.jp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07000"/>
              </a:lnSpc>
              <a:spcAft>
                <a:spcPts val="800"/>
              </a:spcAft>
            </a:pPr>
            <a:endParaRPr lang="en-GB" sz="1400" b="1" kern="100" dirty="0">
              <a:solidFill>
                <a:srgbClr val="0070C0"/>
              </a:solidFill>
              <a:effectLst/>
              <a:latin typeface="Helvetica" panose="020B0604020202020204" pitchFamily="34" charset="0"/>
              <a:ea typeface="Aptos" panose="020B0004020202020204" pitchFamily="34" charset="0"/>
              <a:cs typeface="Helvetica" panose="020B0604020202020204" pitchFamily="34" charset="0"/>
            </a:endParaRPr>
          </a:p>
          <a:p>
            <a:pPr algn="ctr">
              <a:lnSpc>
                <a:spcPct val="107000"/>
              </a:lnSpc>
              <a:spcAft>
                <a:spcPts val="800"/>
              </a:spcAft>
            </a:pPr>
            <a:r>
              <a:rPr lang="en-GB" sz="1400" b="1" kern="100" dirty="0">
                <a:solidFill>
                  <a:srgbClr val="0070C0"/>
                </a:solidFill>
                <a:effectLst/>
                <a:latin typeface="Helvetica" panose="020B0604020202020204" pitchFamily="34" charset="0"/>
                <a:ea typeface="Aptos" panose="020B0004020202020204" pitchFamily="34" charset="0"/>
                <a:cs typeface="Helvetica" panose="020B0604020202020204" pitchFamily="34" charset="0"/>
              </a:rPr>
              <a:t>An Extended Semi Detached Chalet Style Bungalow With Ample Parking, Attractive Gardens And Garage Enjoying A Favoured               Cul-De-Sac Location</a:t>
            </a:r>
          </a:p>
          <a:p>
            <a:pPr algn="ctr">
              <a:lnSpc>
                <a:spcPct val="107000"/>
              </a:lnSpc>
              <a:spcAft>
                <a:spcPts val="800"/>
              </a:spcAft>
            </a:pPr>
            <a:r>
              <a:rPr lang="en-GB" sz="1400" kern="100" dirty="0">
                <a:effectLst/>
                <a:latin typeface="Helvetica" panose="020B0604020202020204" pitchFamily="34" charset="0"/>
                <a:ea typeface="Aptos" panose="020B0004020202020204" pitchFamily="34" charset="0"/>
                <a:cs typeface="Helvetica" panose="020B0604020202020204" pitchFamily="34" charset="0"/>
              </a:rPr>
              <a:t>Entrance Porch And Reception Hall * Lounge * Modern Fitted Kitchen With Built-In Appliances * </a:t>
            </a:r>
            <a:r>
              <a:rPr lang="en-GB" sz="1400" kern="100" dirty="0">
                <a:latin typeface="Helvetica" panose="020B0604020202020204" pitchFamily="34" charset="0"/>
                <a:ea typeface="Aptos" panose="020B0004020202020204" pitchFamily="34" charset="0"/>
                <a:cs typeface="Helvetica" panose="020B0604020202020204" pitchFamily="34" charset="0"/>
              </a:rPr>
              <a:t>Sitting</a:t>
            </a:r>
            <a:r>
              <a:rPr lang="en-GB" sz="1400" kern="100" dirty="0">
                <a:latin typeface="Aptos" panose="020B0004020202020204" pitchFamily="34" charset="0"/>
                <a:ea typeface="Aptos" panose="020B0004020202020204" pitchFamily="34" charset="0"/>
                <a:cs typeface="Times New Roman" panose="02020603050405020304" pitchFamily="18" charset="0"/>
              </a:rPr>
              <a:t> </a:t>
            </a:r>
            <a:r>
              <a:rPr lang="en-GB" sz="1400" kern="100" dirty="0">
                <a:latin typeface="Helvetica" panose="020B0604020202020204" pitchFamily="34" charset="0"/>
                <a:ea typeface="Aptos" panose="020B0004020202020204" pitchFamily="34" charset="0"/>
                <a:cs typeface="Helvetica" panose="020B0604020202020204" pitchFamily="34" charset="0"/>
              </a:rPr>
              <a:t>Room/Bedroom Three </a:t>
            </a:r>
            <a:r>
              <a:rPr lang="en-GB" sz="1400" kern="100" dirty="0">
                <a:effectLst/>
                <a:latin typeface="Helvetica" panose="020B0604020202020204" pitchFamily="34" charset="0"/>
                <a:ea typeface="Aptos" panose="020B0004020202020204" pitchFamily="34" charset="0"/>
                <a:cs typeface="Helvetica" panose="020B0604020202020204" pitchFamily="34" charset="0"/>
              </a:rPr>
              <a:t>* Dining Room * Ground Floor Bedroom * Modern Shower Room/WC * Spacious First Floor Bedroom Two * Gas Central Heating * Double Glazing * Viewing Recommended </a:t>
            </a: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GUIDE PRICE</a:t>
            </a:r>
            <a:r>
              <a:rPr lang="en-GB" sz="1200" dirty="0">
                <a:solidFill>
                  <a:srgbClr val="0048FF"/>
                </a:solidFill>
                <a:effectLst/>
                <a:latin typeface="HelveticaNeueLT-Roman"/>
                <a:ea typeface="Times New Roman" panose="02020603050405020304" pitchFamily="18" charset="0"/>
                <a:cs typeface="HelveticaNeueLT-Roman"/>
              </a:rPr>
              <a:t> </a:t>
            </a:r>
            <a:r>
              <a:rPr lang="en-GB" sz="1900" dirty="0">
                <a:solidFill>
                  <a:srgbClr val="000000"/>
                </a:solidFill>
                <a:effectLst/>
                <a:latin typeface="HelveticaNeueLT-Roman"/>
                <a:ea typeface="Times New Roman" panose="02020603050405020304" pitchFamily="18" charset="0"/>
                <a:cs typeface="HelveticaNeueLT-Roman"/>
              </a:rPr>
              <a:t>£385</a:t>
            </a:r>
            <a:r>
              <a:rPr lang="en-GB" sz="1900" dirty="0">
                <a:solidFill>
                  <a:srgbClr val="000000"/>
                </a:solidFill>
                <a:latin typeface="HelveticaNeueLT-Roman"/>
                <a:ea typeface="Times New Roman" panose="02020603050405020304" pitchFamily="18" charset="0"/>
                <a:cs typeface="HelveticaNeueLT-Roman"/>
              </a:rPr>
              <a:t>,000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dirty="0">
                <a:solidFill>
                  <a:srgbClr val="FFFFFF"/>
                </a:solidFill>
                <a:latin typeface="HelveticaNeueLT-Medium"/>
                <a:ea typeface="Times New Roman" panose="02020603050405020304" pitchFamily="18" charset="0"/>
              </a:rPr>
              <a:t>8 Chichester Close</a:t>
            </a:r>
            <a:r>
              <a:rPr lang="en-GB" sz="1800" dirty="0">
                <a:solidFill>
                  <a:srgbClr val="FFFFFF"/>
                </a:solidFill>
                <a:effectLst/>
                <a:latin typeface="HelveticaNeueLT-Medium"/>
                <a:ea typeface="Times New Roman" panose="02020603050405020304" pitchFamily="18" charset="0"/>
              </a:rPr>
              <a:t>, Exmouth, EX8 </a:t>
            </a:r>
            <a:r>
              <a:rPr lang="en-GB" dirty="0">
                <a:solidFill>
                  <a:srgbClr val="FFFFFF"/>
                </a:solidFill>
                <a:latin typeface="HelveticaNeueLT-Medium"/>
                <a:ea typeface="Times New Roman" panose="02020603050405020304" pitchFamily="18" charset="0"/>
              </a:rPr>
              <a:t>2JU</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1026" name="Picture 2">
            <a:extLst>
              <a:ext uri="{FF2B5EF4-FFF2-40B4-BE49-F238E27FC236}">
                <a16:creationId xmlns:a16="http://schemas.microsoft.com/office/drawing/2014/main" id="{4D13459A-FF7A-FCCB-C42F-1199D9924E1A}"/>
              </a:ext>
            </a:extLst>
          </p:cNvPr>
          <p:cNvPicPr>
            <a:picLocks noChangeAspect="1" noChangeArrowheads="1"/>
          </p:cNvPicPr>
          <p:nvPr/>
        </p:nvPicPr>
        <p:blipFill>
          <a:blip r:embed="rId4"/>
          <a:srcRect/>
          <a:stretch/>
        </p:blipFill>
        <p:spPr bwMode="auto">
          <a:xfrm>
            <a:off x="8120418" y="2605188"/>
            <a:ext cx="6334847" cy="445933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DA1A75E3-4934-DB28-CD3A-701109B16DBE}"/>
              </a:ext>
            </a:extLst>
          </p:cNvPr>
          <p:cNvPicPr>
            <a:picLocks noChangeAspect="1" noChangeArrowheads="1"/>
          </p:cNvPicPr>
          <p:nvPr/>
        </p:nvPicPr>
        <p:blipFill>
          <a:blip r:embed="rId5"/>
          <a:srcRect/>
          <a:stretch/>
        </p:blipFill>
        <p:spPr bwMode="auto">
          <a:xfrm>
            <a:off x="616154" y="569147"/>
            <a:ext cx="3111435" cy="233357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5DA2AA65-6B32-34E4-EA1C-213C1171C05A}"/>
              </a:ext>
            </a:extLst>
          </p:cNvPr>
          <p:cNvPicPr>
            <a:picLocks noChangeAspect="1" noChangeArrowheads="1"/>
          </p:cNvPicPr>
          <p:nvPr/>
        </p:nvPicPr>
        <p:blipFill>
          <a:blip r:embed="rId6"/>
          <a:srcRect/>
          <a:stretch/>
        </p:blipFill>
        <p:spPr bwMode="auto">
          <a:xfrm>
            <a:off x="3877812" y="582517"/>
            <a:ext cx="3171953" cy="237896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C80F6E74-FCDC-F11D-640A-3505AB6D3EFA}"/>
              </a:ext>
            </a:extLst>
          </p:cNvPr>
          <p:cNvPicPr>
            <a:picLocks noChangeAspect="1" noChangeArrowheads="1"/>
          </p:cNvPicPr>
          <p:nvPr/>
        </p:nvPicPr>
        <p:blipFill>
          <a:blip r:embed="rId7"/>
          <a:srcRect/>
          <a:stretch/>
        </p:blipFill>
        <p:spPr bwMode="auto">
          <a:xfrm>
            <a:off x="616153" y="3111983"/>
            <a:ext cx="3111435" cy="218339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F86DFEDF-53F9-B000-D942-4F7DEB58EB5A}"/>
              </a:ext>
            </a:extLst>
          </p:cNvPr>
          <p:cNvPicPr>
            <a:picLocks noChangeAspect="1" noChangeArrowheads="1"/>
          </p:cNvPicPr>
          <p:nvPr/>
        </p:nvPicPr>
        <p:blipFill>
          <a:blip r:embed="rId8"/>
          <a:srcRect/>
          <a:stretch/>
        </p:blipFill>
        <p:spPr bwMode="auto">
          <a:xfrm>
            <a:off x="3877812" y="3113639"/>
            <a:ext cx="3171953" cy="2181734"/>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67401396-9EB2-BE7E-816D-45BF1A9FF521}"/>
              </a:ext>
            </a:extLst>
          </p:cNvPr>
          <p:cNvPicPr>
            <a:picLocks noChangeAspect="1" noChangeArrowheads="1"/>
          </p:cNvPicPr>
          <p:nvPr/>
        </p:nvPicPr>
        <p:blipFill>
          <a:blip r:embed="rId9"/>
          <a:srcRect/>
          <a:stretch/>
        </p:blipFill>
        <p:spPr bwMode="auto">
          <a:xfrm>
            <a:off x="592579" y="5412065"/>
            <a:ext cx="3135009" cy="2216105"/>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FF8C7C4B-79F3-C413-D553-F3DB7F025E50}"/>
              </a:ext>
            </a:extLst>
          </p:cNvPr>
          <p:cNvPicPr>
            <a:picLocks noChangeAspect="1" noChangeArrowheads="1"/>
          </p:cNvPicPr>
          <p:nvPr/>
        </p:nvPicPr>
        <p:blipFill>
          <a:blip r:embed="rId10"/>
          <a:srcRect/>
          <a:stretch/>
        </p:blipFill>
        <p:spPr bwMode="auto">
          <a:xfrm>
            <a:off x="3900801" y="5412065"/>
            <a:ext cx="3171953" cy="221610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a:extLst>
              <a:ext uri="{FF2B5EF4-FFF2-40B4-BE49-F238E27FC236}">
                <a16:creationId xmlns:a16="http://schemas.microsoft.com/office/drawing/2014/main" id="{3884FB4A-B0DC-6CA9-5818-FAA581FDD393}"/>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23658" y="7730332"/>
            <a:ext cx="2809424" cy="17102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5788938"/>
          </a:xfrm>
          <a:prstGeom prst="rect">
            <a:avLst/>
          </a:prstGeom>
          <a:noFill/>
        </p:spPr>
        <p:txBody>
          <a:bodyPr wrap="square" rtlCol="0">
            <a:spAutoFit/>
          </a:bodyPr>
          <a:lstStyle/>
          <a:p>
            <a:pPr algn="ctr"/>
            <a:r>
              <a:rPr lang="en-GB" sz="1200" b="1" dirty="0">
                <a:solidFill>
                  <a:srgbClr val="333333"/>
                </a:solidFill>
                <a:latin typeface="Helvetica" panose="020B0604020202020204" pitchFamily="34" charset="0"/>
                <a:ea typeface="Times New Roman" panose="02020603050405020304" pitchFamily="18" charset="0"/>
                <a:cs typeface="Helvetica" panose="020B0604020202020204" pitchFamily="34" charset="0"/>
              </a:rPr>
              <a:t>8 Chichester Close, Exmouth, EX8 2JU</a:t>
            </a:r>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br>
              <a:rPr lang="en-GB" sz="1200" dirty="0">
                <a:latin typeface="Helvetica" panose="020B0604020202020204" pitchFamily="34" charset="0"/>
                <a:cs typeface="Helvetica" panose="020B0604020202020204" pitchFamily="34" charset="0"/>
              </a:rPr>
            </a:br>
            <a:r>
              <a:rPr lang="en-GB" sz="1200" b="1" dirty="0"/>
              <a:t>THE ACCOMMODATION COMPRISES:  </a:t>
            </a:r>
            <a:r>
              <a:rPr lang="en-GB" sz="1200" dirty="0"/>
              <a:t>Double glazed front door giving access to:</a:t>
            </a:r>
          </a:p>
          <a:p>
            <a:endParaRPr lang="en-GB" sz="1200" dirty="0"/>
          </a:p>
          <a:p>
            <a:r>
              <a:rPr lang="en-GB" sz="1200" b="1" dirty="0"/>
              <a:t>ENTRANCE PORCH:   2.62m x 1.83m (8'7" x 6'0")</a:t>
            </a:r>
            <a:r>
              <a:rPr lang="en-GB" sz="1200" dirty="0"/>
              <a:t> Useful entrance to the property with tiled floors, double glazed windows.  Inner part glazed door giving access to:</a:t>
            </a:r>
          </a:p>
          <a:p>
            <a:endParaRPr lang="en-GB" sz="1200" dirty="0"/>
          </a:p>
          <a:p>
            <a:r>
              <a:rPr lang="en-GB" sz="1200" b="1" dirty="0"/>
              <a:t>RECEPTION HALL:  </a:t>
            </a:r>
            <a:r>
              <a:rPr lang="en-GB" sz="1200" dirty="0"/>
              <a:t> With radiator, linen cupboard housing Worcester gas boiler, radiator, telephone point, open tread staircase rising to first floor.</a:t>
            </a:r>
          </a:p>
          <a:p>
            <a:endParaRPr lang="en-GB" sz="1200" dirty="0"/>
          </a:p>
          <a:p>
            <a:r>
              <a:rPr lang="en-GB" sz="1200" b="1" dirty="0"/>
              <a:t>LOUNGE/DINING ROOM:  Lounge area: 4.14m x 3.66m (13'7" x 12'0")</a:t>
            </a:r>
            <a:r>
              <a:rPr lang="en-GB" sz="1200" dirty="0"/>
              <a:t>  A bright room with double glazed window to front aspect, marble fire surround with matching hearth housing living flame effect gas fire, TV point, radiator.  Opening with wood ceiling beam to:  </a:t>
            </a:r>
          </a:p>
          <a:p>
            <a:endParaRPr lang="en-GB" sz="1200" dirty="0"/>
          </a:p>
          <a:p>
            <a:r>
              <a:rPr lang="en-GB" sz="1200" b="1" dirty="0"/>
              <a:t>SITTING ROOM/BEDROOM 3:  3.66m x 3.4m (12'0" x 11'2") </a:t>
            </a:r>
            <a:r>
              <a:rPr lang="en-GB" sz="1200" dirty="0"/>
              <a:t> (Also accessed from the reception hall).  A versatile room that could provide a further bedroom if required by erecting a partition wall.  Radiator, fitted cupboard and double glazed window to front aspect.</a:t>
            </a:r>
          </a:p>
          <a:p>
            <a:endParaRPr lang="en-GB" sz="1200" dirty="0"/>
          </a:p>
          <a:p>
            <a:r>
              <a:rPr lang="en-GB" sz="1200" b="1" dirty="0"/>
              <a:t>KITCHEN:  4.57m x 2.82m (15'0" x 9'3") narrowing to 6’5  (1.96m)</a:t>
            </a:r>
            <a:r>
              <a:rPr lang="en-GB" sz="1200" dirty="0"/>
              <a:t> A spacious stylish kitchen fitted with a range of gloss finish pattern work surfaces with matching splashbacks with range of cupboards and drawer units, integrated dishwasher and washing machine beneath worktops, matching range of wall mounted cupboards, inset four ring gas hob with glass splashback and chimney style extractor over, built-in double oven with cupboards over and drawer units beneath, space for upright fridge/freezer, pull out larder style cupboard, recessed LED ceiling spotlighting, radiator, double glazed window to side aspect.</a:t>
            </a:r>
          </a:p>
          <a:p>
            <a:endParaRPr lang="en-GB" sz="1200" dirty="0"/>
          </a:p>
          <a:p>
            <a:r>
              <a:rPr lang="en-GB" sz="1200" b="1" dirty="0"/>
              <a:t>DINING ROOM EXTENSION:   4.39m x 3.35m (14'5" x 11'0") </a:t>
            </a:r>
            <a:r>
              <a:rPr lang="en-GB" sz="1200" dirty="0"/>
              <a:t> With sliding double glazed patio doors to sun terrace and further double glazed door giving access to additional sun terrace area, double glazed windows, wood effect flooring overlooking the gardens, radiator. </a:t>
            </a:r>
          </a:p>
          <a:p>
            <a:endParaRPr lang="en-GB" sz="1200" dirty="0"/>
          </a:p>
          <a:p>
            <a:r>
              <a:rPr lang="en-GB" sz="1200" b="1" dirty="0"/>
              <a:t>GROUND FLOOR BEDROOM 1:  13’ 3 x 9’ 10</a:t>
            </a:r>
            <a:r>
              <a:rPr lang="en-GB" sz="1200" dirty="0"/>
              <a:t>  plus door recess.   Double glazed window to rear elevation, radiator and TV point.</a:t>
            </a:r>
          </a:p>
          <a:p>
            <a:endParaRPr lang="en-GB" sz="1200" dirty="0"/>
          </a:p>
          <a:p>
            <a:r>
              <a:rPr lang="en-GB" sz="1200" b="1" dirty="0"/>
              <a:t>SHOWER ROOM/WC:  2.31m x 1.47m (7'7" x 4'10")</a:t>
            </a:r>
            <a:r>
              <a:rPr lang="en-GB" sz="1200" dirty="0"/>
              <a:t>  Fitted with a modern suite comprising; double width shower cubicle with Mira shower unit and sliding shower splash screen doors, vanity wash hand basin, WC with concealed cistern and push button flush.  Fitted wall mirror, chrome heated towel rail, fully tiled walls, double glazed window fitted with pattern glass, LED ceiling spotlighting, light extractor fan.</a:t>
            </a:r>
          </a:p>
          <a:p>
            <a:endParaRPr lang="en-GB" sz="1200" dirty="0"/>
          </a:p>
          <a:p>
            <a:r>
              <a:rPr lang="en-GB" sz="1200" b="1" dirty="0"/>
              <a:t>FIRST FLOOR LANDING AREA:</a:t>
            </a:r>
            <a:r>
              <a:rPr lang="en-GB" sz="1200" dirty="0"/>
              <a:t>  With double glazed window and door to:</a:t>
            </a:r>
          </a:p>
          <a:p>
            <a:endParaRPr lang="en-GB" sz="1200" dirty="0"/>
          </a:p>
          <a:p>
            <a:r>
              <a:rPr lang="en-GB" sz="1200" b="1" dirty="0"/>
              <a:t>BEDROOM 2:  6.4m x 2.82m (21'0" x 9'3") </a:t>
            </a:r>
            <a:r>
              <a:rPr lang="en-GB" sz="1200" dirty="0"/>
              <a:t>into wall recesses.    Spacious bedroom with part sloping ceiling, access to boarded loft void, built-in storage/cupboard area with curtain divider and power sockets.  Radiator and double glazed window to front elevation.</a:t>
            </a:r>
          </a:p>
          <a:p>
            <a:endParaRPr lang="en-GB" sz="1200" dirty="0"/>
          </a:p>
          <a:p>
            <a:r>
              <a:rPr lang="en-GB" sz="1200" b="1" dirty="0"/>
              <a:t>OUTSIDE:  </a:t>
            </a:r>
            <a:r>
              <a:rPr lang="en-GB" sz="1200" dirty="0"/>
              <a:t> Located towards the head of this favoured cul-de-sac, this property enjoys a long block paved driveway providing ample off road parking leading to the garage.   Lawned area of front garden with patio sun terrace, decorative stone flower and shrub beds, outside lighting.  A side gate gives access to the rear garden which is a lovely feature of the property enjoying two patio sun terrace areas ideal for outside entertaining, raised area of lawned garden edged with well stocked flower beds and borders.  Outside light and outside tap.</a:t>
            </a:r>
          </a:p>
          <a:p>
            <a:endParaRPr lang="en-GB" sz="1200" dirty="0"/>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Bold"/>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00" dirty="0">
              <a:solidFill>
                <a:srgbClr val="333333"/>
              </a:solidFill>
              <a:latin typeface="Helvetica" panose="020B0604020202020204" pitchFamily="34" charset="0"/>
              <a:ea typeface="Times New Roman" panose="02020603050405020304" pitchFamily="18" charset="0"/>
              <a:cs typeface="Helvetica-Bold"/>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00" dirty="0">
              <a:solidFill>
                <a:srgbClr val="333333"/>
              </a:solidFill>
              <a:latin typeface="Helvetica" panose="020B0604020202020204" pitchFamily="34" charset="0"/>
              <a:ea typeface="Times New Roman" panose="02020603050405020304" pitchFamily="18" charset="0"/>
              <a:cs typeface="Helvetica-Bold"/>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00" dirty="0">
              <a:solidFill>
                <a:srgbClr val="333333"/>
              </a:solidFill>
              <a:latin typeface="Helvetica" panose="020B0604020202020204" pitchFamily="34" charset="0"/>
              <a:ea typeface="Times New Roman" panose="02020603050405020304" pitchFamily="18" charset="0"/>
              <a:cs typeface="Helvetica-Bold"/>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00" dirty="0">
              <a:solidFill>
                <a:srgbClr val="333333"/>
              </a:solidFill>
              <a:latin typeface="Helvetica" panose="020B0604020202020204" pitchFamily="34" charset="0"/>
              <a:ea typeface="Times New Roman" panose="02020603050405020304" pitchFamily="18" charset="0"/>
              <a:cs typeface="Helvetica-Bold"/>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00" dirty="0">
              <a:solidFill>
                <a:srgbClr val="333333"/>
              </a:solidFill>
              <a:latin typeface="Helvetica" panose="020B0604020202020204" pitchFamily="34" charset="0"/>
              <a:ea typeface="Times New Roman" panose="02020603050405020304" pitchFamily="18" charset="0"/>
              <a:cs typeface="Helvetica-Bold"/>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00" dirty="0">
              <a:solidFill>
                <a:srgbClr val="333333"/>
              </a:solidFill>
              <a:latin typeface="Helvetica" panose="020B0604020202020204" pitchFamily="34" charset="0"/>
              <a:ea typeface="Times New Roman" panose="02020603050405020304" pitchFamily="18" charset="0"/>
              <a:cs typeface="Helvetica-Bold"/>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00" dirty="0">
              <a:solidFill>
                <a:srgbClr val="333333"/>
              </a:solidFill>
              <a:latin typeface="Helvetica" panose="020B0604020202020204" pitchFamily="34" charset="0"/>
              <a:ea typeface="Times New Roman" panose="02020603050405020304" pitchFamily="18" charset="0"/>
              <a:cs typeface="Helvetica-Bold"/>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00" dirty="0">
              <a:solidFill>
                <a:srgbClr val="333333"/>
              </a:solidFill>
              <a:latin typeface="Helvetica" panose="020B0604020202020204" pitchFamily="34" charset="0"/>
              <a:ea typeface="Times New Roman" panose="02020603050405020304" pitchFamily="18" charset="0"/>
              <a:cs typeface="Helvetica-Bold"/>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00" dirty="0">
              <a:solidFill>
                <a:srgbClr val="333333"/>
              </a:solidFill>
              <a:latin typeface="Helvetica" panose="020B0604020202020204" pitchFamily="34" charset="0"/>
              <a:ea typeface="Times New Roman" panose="02020603050405020304" pitchFamily="18" charset="0"/>
              <a:cs typeface="Helvetica-Bold"/>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00" dirty="0">
              <a:solidFill>
                <a:srgbClr val="333333"/>
              </a:solidFill>
              <a:latin typeface="Helvetica" panose="020B0604020202020204" pitchFamily="34" charset="0"/>
              <a:ea typeface="Times New Roman" panose="02020603050405020304" pitchFamily="18" charset="0"/>
              <a:cs typeface="Helvetica-Bold"/>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00" dirty="0">
              <a:solidFill>
                <a:srgbClr val="333333"/>
              </a:solidFill>
              <a:latin typeface="Helvetica" panose="020B0604020202020204" pitchFamily="34" charset="0"/>
              <a:ea typeface="Times New Roman" panose="02020603050405020304" pitchFamily="18" charset="0"/>
              <a:cs typeface="Helvetica-Bold"/>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00" dirty="0">
              <a:solidFill>
                <a:srgbClr val="333333"/>
              </a:solidFill>
              <a:latin typeface="Helvetica" panose="020B0604020202020204" pitchFamily="34" charset="0"/>
              <a:ea typeface="Times New Roman" panose="02020603050405020304" pitchFamily="18" charset="0"/>
              <a:cs typeface="Helvetica-Bold"/>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Bold"/>
            </a:endParaRPr>
          </a:p>
          <a:p>
            <a:br>
              <a:rPr lang="en-GB" sz="1200" dirty="0">
                <a:solidFill>
                  <a:srgbClr val="333333"/>
                </a:solidFill>
                <a:effectLst/>
                <a:latin typeface="Helvetica" panose="020B0604020202020204" pitchFamily="34" charset="0"/>
                <a:ea typeface="Times New Roman" panose="02020603050405020304" pitchFamily="18" charset="0"/>
                <a:cs typeface="Helvetica-Bold"/>
              </a:rPr>
            </a:br>
            <a:endParaRPr lang="en-US" sz="12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8517716"/>
          </a:xfrm>
          <a:prstGeom prst="rect">
            <a:avLst/>
          </a:prstGeom>
          <a:noFill/>
        </p:spPr>
        <p:txBody>
          <a:bodyPr wrap="square" rtlCol="0">
            <a:spAutoFit/>
          </a:bodyPr>
          <a:lstStyle/>
          <a:p>
            <a:endParaRPr lang="en-GB" sz="1200" b="1" dirty="0">
              <a:solidFill>
                <a:srgbClr val="333333"/>
              </a:solidFill>
              <a:latin typeface="Helvetica" panose="020B0604020202020204" pitchFamily="34" charset="0"/>
              <a:ea typeface="Times New Roman" panose="02020603050405020304" pitchFamily="18" charset="0"/>
              <a:cs typeface="Helvetica-Bold"/>
            </a:endParaRPr>
          </a:p>
          <a:p>
            <a:r>
              <a:rPr lang="en-GB" sz="1200" b="1" dirty="0"/>
              <a:t>GARAGE:   5.41m x 2.46m (17'9" x 8'1")  </a:t>
            </a:r>
            <a:r>
              <a:rPr lang="en-GB" sz="1200" dirty="0"/>
              <a:t>  Up and over door, power and light connected, double glazed window.</a:t>
            </a:r>
          </a:p>
          <a:p>
            <a:endParaRPr lang="en-GB" sz="1200" b="1" dirty="0">
              <a:solidFill>
                <a:srgbClr val="333333"/>
              </a:solidFill>
              <a:effectLst/>
              <a:latin typeface="Helvetica" panose="020B0604020202020204" pitchFamily="34" charset="0"/>
              <a:ea typeface="Times New Roman" panose="02020603050405020304" pitchFamily="18" charset="0"/>
              <a:cs typeface="Helvetica-Bold"/>
            </a:endParaRPr>
          </a:p>
          <a:p>
            <a:r>
              <a:rPr lang="en-GB" sz="1200" b="1" dirty="0">
                <a:solidFill>
                  <a:srgbClr val="333333"/>
                </a:solidFill>
                <a:effectLst/>
                <a:latin typeface="Helvetica" panose="020B0604020202020204" pitchFamily="34" charset="0"/>
                <a:ea typeface="Times New Roman" panose="02020603050405020304" pitchFamily="18" charset="0"/>
                <a:cs typeface="Helvetica-Bold"/>
              </a:rPr>
              <a:t>FLOOR PLAN: </a:t>
            </a: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dirty="0">
              <a:solidFill>
                <a:srgbClr val="333333"/>
              </a:solidFill>
              <a:latin typeface="Helvetica" panose="020B0604020202020204" pitchFamily="34" charset="0"/>
              <a:ea typeface="Times New Roman" panose="02020603050405020304" pitchFamily="18" charset="0"/>
            </a:endParaRPr>
          </a:p>
          <a:p>
            <a:endParaRPr lang="en-GB" sz="1250" dirty="0">
              <a:solidFill>
                <a:srgbClr val="333333"/>
              </a:solidFill>
              <a:effectLst/>
              <a:latin typeface="Helvetica" panose="020B0604020202020204" pitchFamily="34" charset="0"/>
              <a:ea typeface="Times New Roman" panose="02020603050405020304" pitchFamily="18" charset="0"/>
            </a:endParaRPr>
          </a:p>
          <a:p>
            <a:endParaRPr lang="en-GB" sz="1250" dirty="0">
              <a:effectLst/>
              <a:latin typeface="Times New Roman" panose="02020603050405020304" pitchFamily="18" charset="0"/>
              <a:ea typeface="Times New Roman" panose="02020603050405020304" pitchFamily="18" charset="0"/>
            </a:endParaRPr>
          </a:p>
        </p:txBody>
      </p:sp>
      <p:pic>
        <p:nvPicPr>
          <p:cNvPr id="2050" name="Picture 2">
            <a:extLst>
              <a:ext uri="{FF2B5EF4-FFF2-40B4-BE49-F238E27FC236}">
                <a16:creationId xmlns:a16="http://schemas.microsoft.com/office/drawing/2014/main" id="{1B93173D-4F17-E6F0-831D-876D135587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47652" y="2335745"/>
            <a:ext cx="5988155" cy="51211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252</TotalTime>
  <Words>910</Words>
  <Application>Microsoft Office PowerPoint</Application>
  <PresentationFormat>Custom</PresentationFormat>
  <Paragraphs>111</Paragraphs>
  <Slides>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Aptos</vt: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Exmouth Office Exmouth</cp:lastModifiedBy>
  <cp:revision>22</cp:revision>
  <cp:lastPrinted>2024-05-29T16:31:30Z</cp:lastPrinted>
  <dcterms:created xsi:type="dcterms:W3CDTF">2023-03-19T13:39:10Z</dcterms:created>
  <dcterms:modified xsi:type="dcterms:W3CDTF">2024-05-29T16:31:33Z</dcterms:modified>
</cp:coreProperties>
</file>